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90" r:id="rId2"/>
    <p:sldId id="259" r:id="rId3"/>
    <p:sldId id="288" r:id="rId4"/>
    <p:sldId id="265" r:id="rId5"/>
    <p:sldId id="261" r:id="rId6"/>
    <p:sldId id="287" r:id="rId7"/>
    <p:sldId id="289" r:id="rId8"/>
    <p:sldId id="266" r:id="rId9"/>
    <p:sldId id="267" r:id="rId10"/>
    <p:sldId id="269" r:id="rId11"/>
    <p:sldId id="286" r:id="rId12"/>
    <p:sldId id="271" r:id="rId13"/>
    <p:sldId id="282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4" d="100"/>
          <a:sy n="114" d="100"/>
        </p:scale>
        <p:origin x="6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09.11.2023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09.11.2023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09.11.2023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09.11.2023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09.11.2023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09.11.2023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09.11.2023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zaskol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B0E4EE1E-E917-9164-FDE2-368195C7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9D2DA7F-E360-C0DD-FDED-358327DDE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63D4CDD-ECB0-D42F-8ACD-A388C9D79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142614"/>
            <a:ext cx="11264900" cy="12751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Přijímací řízení pro školní rok </a:t>
            </a:r>
            <a:br>
              <a:rPr lang="cs-CZ" dirty="0"/>
            </a:br>
            <a:r>
              <a:rPr lang="cs-CZ" dirty="0"/>
              <a:t>2024 - 2025 </a:t>
            </a:r>
          </a:p>
        </p:txBody>
      </p:sp>
    </p:spTree>
    <p:extLst>
      <p:ext uri="{BB962C8B-B14F-4D97-AF65-F5344CB8AC3E}">
        <p14:creationId xmlns:p14="http://schemas.microsoft.com/office/powerpoint/2010/main" val="2510328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40493"/>
            <a:ext cx="11264900" cy="48391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u="sng" dirty="0"/>
              <a:t>Výrazné odchylky oproti 1. a 2. kolu </a:t>
            </a:r>
            <a:endParaRPr lang="cs-CZ" u="sng" dirty="0"/>
          </a:p>
          <a:p>
            <a:r>
              <a:rPr lang="cs-CZ" b="1" dirty="0"/>
              <a:t>3. a další kola </a:t>
            </a:r>
            <a:r>
              <a:rPr lang="cs-CZ" dirty="0"/>
              <a:t>zůstávají výlučně </a:t>
            </a:r>
            <a:r>
              <a:rPr lang="cs-CZ" b="1" dirty="0">
                <a:solidFill>
                  <a:srgbClr val="FF0000"/>
                </a:solidFill>
              </a:rPr>
              <a:t>v kompetenci ředitele školy</a:t>
            </a:r>
            <a:r>
              <a:rPr lang="cs-CZ" dirty="0"/>
              <a:t>;</a:t>
            </a:r>
          </a:p>
          <a:p>
            <a:r>
              <a:rPr lang="cs-CZ" dirty="0"/>
              <a:t>Přihlásit se může uchazeč, který </a:t>
            </a:r>
            <a:r>
              <a:rPr lang="cs-CZ" b="1" dirty="0">
                <a:solidFill>
                  <a:srgbClr val="FF0000"/>
                </a:solidFill>
              </a:rPr>
              <a:t>nebyl přijat </a:t>
            </a:r>
            <a:r>
              <a:rPr lang="cs-CZ" dirty="0"/>
              <a:t>v žádném předchozím kole nebo se </a:t>
            </a:r>
            <a:r>
              <a:rPr lang="cs-CZ" b="1" dirty="0">
                <a:solidFill>
                  <a:srgbClr val="FF0000"/>
                </a:solidFill>
              </a:rPr>
              <a:t>vzdal práva na přijetí</a:t>
            </a:r>
            <a:r>
              <a:rPr lang="cs-CZ" dirty="0"/>
              <a:t>;</a:t>
            </a:r>
          </a:p>
          <a:p>
            <a:r>
              <a:rPr lang="cs-CZ" dirty="0"/>
              <a:t>Přihlášky se </a:t>
            </a:r>
            <a:r>
              <a:rPr lang="cs-CZ" b="1" dirty="0"/>
              <a:t>neumožňuje</a:t>
            </a:r>
            <a:r>
              <a:rPr lang="cs-CZ" dirty="0"/>
              <a:t> podávat </a:t>
            </a:r>
            <a:r>
              <a:rPr lang="cs-CZ" b="1" dirty="0"/>
              <a:t>prostřednictvím elektronického systému;</a:t>
            </a:r>
          </a:p>
          <a:p>
            <a:r>
              <a:rPr lang="cs-CZ" dirty="0"/>
              <a:t>Není jednotný termín zveřejnění, </a:t>
            </a:r>
            <a:r>
              <a:rPr lang="cs-CZ" b="1" dirty="0">
                <a:solidFill>
                  <a:srgbClr val="FF0000"/>
                </a:solidFill>
              </a:rPr>
              <a:t>rozhodnutí se vyhotovuje písemně</a:t>
            </a:r>
            <a:r>
              <a:rPr lang="cs-CZ" dirty="0"/>
              <a:t>;</a:t>
            </a:r>
          </a:p>
          <a:p>
            <a:r>
              <a:rPr lang="cs-CZ" b="1" dirty="0"/>
              <a:t>Lze podat odvolání </a:t>
            </a:r>
            <a:r>
              <a:rPr lang="cs-CZ" dirty="0"/>
              <a:t>ve lhůtě 3 pracovních dnů ode dne oznámení rozhodnutí;</a:t>
            </a:r>
          </a:p>
          <a:p>
            <a:r>
              <a:rPr lang="cs-CZ" dirty="0"/>
              <a:t>Přijatý uchazeč </a:t>
            </a:r>
            <a:r>
              <a:rPr lang="cs-CZ" b="1" dirty="0"/>
              <a:t>potvrzuje úmysl stát se žákem školy </a:t>
            </a:r>
            <a:r>
              <a:rPr lang="cs-CZ" b="1" dirty="0">
                <a:solidFill>
                  <a:srgbClr val="FF0000"/>
                </a:solidFill>
              </a:rPr>
              <a:t>písemným vyjádřením</a:t>
            </a:r>
            <a:r>
              <a:rPr lang="cs-CZ" dirty="0"/>
              <a:t> do 7 dnů ode dne oznámení.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a další kola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38102"/>
            <a:ext cx="11264900" cy="4841523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</a:pPr>
            <a:r>
              <a:rPr lang="cs-CZ" sz="2600" b="1" dirty="0"/>
              <a:t>Podávání přihlášek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dle dosavadní právní úpravy </a:t>
            </a:r>
            <a:r>
              <a:rPr lang="cs-CZ" sz="2600" b="1" dirty="0"/>
              <a:t>do 30. 11. 2023</a:t>
            </a:r>
            <a:r>
              <a:rPr lang="cs-CZ" sz="2600" dirty="0"/>
              <a:t>;</a:t>
            </a:r>
          </a:p>
          <a:p>
            <a:pPr lvl="0" algn="just">
              <a:spcBef>
                <a:spcPts val="600"/>
              </a:spcBef>
            </a:pPr>
            <a:r>
              <a:rPr lang="cs-CZ" sz="2600" b="1" dirty="0"/>
              <a:t>Zaslání sdělení o výsledku TZ </a:t>
            </a:r>
            <a:r>
              <a:rPr lang="cs-CZ" sz="2600" dirty="0"/>
              <a:t>- dle dosavadní právní úpravy               </a:t>
            </a:r>
            <a:r>
              <a:rPr lang="cs-CZ" sz="2600" b="1" dirty="0"/>
              <a:t>do 20. 1. 2024</a:t>
            </a:r>
            <a:r>
              <a:rPr lang="cs-CZ" sz="2600" dirty="0"/>
              <a:t>, </a:t>
            </a:r>
            <a:r>
              <a:rPr lang="cs-CZ" sz="2600" b="1" dirty="0"/>
              <a:t>GSP do 20. 2. 2024</a:t>
            </a:r>
            <a:r>
              <a:rPr lang="cs-CZ" sz="2600" dirty="0"/>
              <a:t>;</a:t>
            </a:r>
          </a:p>
          <a:p>
            <a:pPr algn="just">
              <a:spcBef>
                <a:spcPts val="600"/>
              </a:spcBef>
            </a:pPr>
            <a:r>
              <a:rPr lang="cs-CZ" sz="2600" b="1" dirty="0"/>
              <a:t>Zveřejnění seznamu s pořadím </a:t>
            </a:r>
            <a:r>
              <a:rPr lang="cs-CZ" sz="2600" dirty="0"/>
              <a:t>- dle dosavadní právní úpravy             </a:t>
            </a:r>
            <a:r>
              <a:rPr lang="cs-CZ" sz="2600" b="1" dirty="0"/>
              <a:t>do 15. 2. 2024</a:t>
            </a:r>
            <a:r>
              <a:rPr lang="cs-CZ" sz="2600" dirty="0"/>
              <a:t>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2600" dirty="0"/>
              <a:t>----------------------------------------------------------------------------------------------------</a:t>
            </a:r>
            <a:endParaRPr lang="cs-CZ" sz="2600" spc="5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marL="0" lvl="0" indent="0">
              <a:spcBef>
                <a:spcPts val="600"/>
              </a:spcBef>
              <a:buNone/>
            </a:pPr>
            <a:r>
              <a:rPr lang="cs-CZ" sz="2600" b="1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Návrh</a:t>
            </a:r>
            <a:endParaRPr lang="cs-CZ" sz="2600" b="1" dirty="0"/>
          </a:p>
          <a:p>
            <a:pPr lvl="0" algn="just">
              <a:spcBef>
                <a:spcPts val="600"/>
              </a:spcBef>
            </a:pPr>
            <a:r>
              <a:rPr lang="cs-CZ" sz="2600" dirty="0"/>
              <a:t>Uchazeč má </a:t>
            </a:r>
            <a:r>
              <a:rPr lang="cs-CZ" sz="2600" b="1" dirty="0">
                <a:solidFill>
                  <a:srgbClr val="FF0000"/>
                </a:solidFill>
              </a:rPr>
              <a:t>právo změnit </a:t>
            </a:r>
            <a:r>
              <a:rPr lang="cs-CZ" sz="2600" b="1" u="sng" dirty="0">
                <a:solidFill>
                  <a:srgbClr val="FF0000"/>
                </a:solidFill>
              </a:rPr>
              <a:t>pořadí všech oborů</a:t>
            </a:r>
            <a:r>
              <a:rPr lang="cs-CZ" sz="2600" dirty="0"/>
              <a:t>, do kterých se přihlásil </a:t>
            </a:r>
            <a:r>
              <a:rPr lang="cs-CZ" sz="2600" b="1" dirty="0"/>
              <a:t>do 15. 3. 2024 </a:t>
            </a:r>
            <a:r>
              <a:rPr lang="cs-CZ" sz="2600" dirty="0"/>
              <a:t>- podáním nové přihlášky dle novelizovaného zákona (nelze změnit obor, do kterého se přihlásil);</a:t>
            </a:r>
          </a:p>
          <a:p>
            <a:pPr lvl="0" algn="just">
              <a:spcBef>
                <a:spcPts val="600"/>
              </a:spcBef>
            </a:pPr>
            <a:r>
              <a:rPr lang="cs-CZ" sz="2600" b="1" dirty="0"/>
              <a:t>Dokončení přijímacího řízení </a:t>
            </a:r>
            <a:r>
              <a:rPr lang="cs-CZ" sz="2600" dirty="0"/>
              <a:t>včetně vyhodnocení, </a:t>
            </a:r>
            <a:r>
              <a:rPr lang="cs-CZ" sz="2600" b="1" dirty="0">
                <a:solidFill>
                  <a:srgbClr val="FF0000"/>
                </a:solidFill>
              </a:rPr>
              <a:t>na kterou školu bude uchazeč přijat</a:t>
            </a:r>
            <a:r>
              <a:rPr lang="cs-CZ" sz="2600" dirty="0"/>
              <a:t>, se bude řídit </a:t>
            </a:r>
            <a:r>
              <a:rPr lang="cs-CZ" sz="2600" b="1" dirty="0">
                <a:solidFill>
                  <a:srgbClr val="FF0000"/>
                </a:solidFill>
              </a:rPr>
              <a:t>novou právní úpravou</a:t>
            </a:r>
            <a:r>
              <a:rPr lang="cs-CZ" sz="2600" dirty="0"/>
              <a:t>.</a:t>
            </a:r>
          </a:p>
          <a:p>
            <a:pPr>
              <a:spcAft>
                <a:spcPts val="1500"/>
              </a:spcAft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Obory s talentovou zkouškou, konzervatoř</a:t>
            </a:r>
          </a:p>
        </p:txBody>
      </p:sp>
    </p:spTree>
    <p:extLst>
      <p:ext uri="{BB962C8B-B14F-4D97-AF65-F5344CB8AC3E}">
        <p14:creationId xmlns:p14="http://schemas.microsoft.com/office/powerpoint/2010/main" val="288082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0" hangingPunct="0">
              <a:spcBef>
                <a:spcPct val="20000"/>
              </a:spcBef>
              <a:buClr>
                <a:schemeClr val="tx1"/>
              </a:buClr>
              <a:buSzPct val="90000"/>
            </a:pPr>
            <a:r>
              <a:rPr lang="cs-CZ" sz="2600" b="1" u="sng" dirty="0"/>
              <a:t>Uchazeči se speciálními vzdělávacími potřebami </a:t>
            </a:r>
            <a:endParaRPr lang="cs-CZ" sz="2600" u="sng" dirty="0"/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r>
              <a:rPr lang="cs-CZ" sz="2600" dirty="0"/>
              <a:t>Jsou upraveny podmínky přijímacího řízení a uzpůsobeno konání přijímací zkoušky podle </a:t>
            </a:r>
            <a:r>
              <a:rPr lang="cs-CZ" sz="2600" b="1" dirty="0"/>
              <a:t>doporučení školského poradenského zařízení. </a:t>
            </a:r>
            <a:r>
              <a:rPr lang="cs-CZ" sz="2600" dirty="0"/>
              <a:t>Upravit podmínky lze pouze na základě předchozího </a:t>
            </a:r>
            <a:r>
              <a:rPr lang="cs-CZ" sz="2600" u="sng" dirty="0"/>
              <a:t>informovaného souhlasu</a:t>
            </a:r>
            <a:r>
              <a:rPr lang="cs-CZ" sz="2600" dirty="0"/>
              <a:t> (projednání nejpozději 10 dní před konáním zkoušky).</a:t>
            </a:r>
          </a:p>
          <a:p>
            <a:pPr marL="0" lvl="0" indent="0" algn="just" eaLnBrk="0" hangingPunct="0">
              <a:spcBef>
                <a:spcPct val="20000"/>
              </a:spcBef>
              <a:buClr>
                <a:schemeClr val="folHlink"/>
              </a:buClr>
              <a:buSzPct val="90000"/>
              <a:buNone/>
            </a:pPr>
            <a:endParaRPr lang="cs-CZ" sz="2600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49630"/>
            <a:ext cx="11264900" cy="1149084"/>
          </a:xfrm>
        </p:spPr>
        <p:txBody>
          <a:bodyPr>
            <a:noAutofit/>
          </a:bodyPr>
          <a:lstStyle/>
          <a:p>
            <a:pPr algn="ctr"/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Forma JPZ u uchazečů se SVP</a:t>
            </a:r>
          </a:p>
        </p:txBody>
      </p:sp>
    </p:spTree>
    <p:extLst>
      <p:ext uri="{BB962C8B-B14F-4D97-AF65-F5344CB8AC3E}">
        <p14:creationId xmlns:p14="http://schemas.microsoft.com/office/powerpoint/2010/main" val="111614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40285"/>
            <a:ext cx="11264900" cy="4939340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>
              <a:solidFill>
                <a:srgbClr val="FF0000"/>
              </a:solidFill>
            </a:endParaRPr>
          </a:p>
          <a:p>
            <a:pPr marL="1084263" lvl="0" indent="-457200"/>
            <a:r>
              <a:rPr lang="cs-CZ" sz="2600" dirty="0"/>
              <a:t>Kalendář dnů otevřených dveří</a:t>
            </a:r>
          </a:p>
          <a:p>
            <a:pPr marL="1084263" lvl="0" indent="-457200" algn="just"/>
            <a:r>
              <a:rPr lang="cs-CZ" sz="2600" dirty="0"/>
              <a:t>Elektronická publikace „Kam na školu ve Zlínském kraji“</a:t>
            </a:r>
          </a:p>
          <a:p>
            <a:pPr marL="1084263" lvl="0" indent="-457200" algn="just"/>
            <a:r>
              <a:rPr lang="cs-CZ" sz="2600" dirty="0"/>
              <a:t>Podpora řemesel v odborném školství</a:t>
            </a:r>
          </a:p>
          <a:p>
            <a:pPr marL="1084263" indent="-457200" algn="just"/>
            <a:r>
              <a:rPr lang="cs-CZ" sz="2600" dirty="0"/>
              <a:t>Burza škol </a:t>
            </a:r>
            <a:r>
              <a:rPr lang="cs-CZ" sz="2600" dirty="0">
                <a:hlinkClick r:id="rId3"/>
              </a:rPr>
              <a:t>www.burzaskol.cz</a:t>
            </a:r>
            <a:endParaRPr lang="cs-CZ" sz="2600" dirty="0"/>
          </a:p>
          <a:p>
            <a:pPr marL="0" indent="0">
              <a:buNone/>
            </a:pPr>
            <a:r>
              <a:rPr lang="cs-CZ" sz="2600" dirty="0"/>
              <a:t>V oblasti přijímacího řízení </a:t>
            </a:r>
            <a:r>
              <a:rPr lang="cs-CZ" sz="2600" b="1" dirty="0"/>
              <a:t>doporučuji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dirty="0"/>
              <a:t>sekci Přehled školských předpisů / zákony, vyhlášky a nařízení vlády na </a:t>
            </a:r>
            <a:r>
              <a:rPr lang="cs-CZ" sz="2600" dirty="0">
                <a:hlinkClick r:id="rId2"/>
              </a:rPr>
              <a:t>www.zkola.cz</a:t>
            </a:r>
            <a:r>
              <a:rPr lang="cs-CZ" sz="2600" dirty="0"/>
              <a:t> </a:t>
            </a:r>
          </a:p>
          <a:p>
            <a:pPr marL="1084263" indent="-457200"/>
            <a:r>
              <a:rPr lang="cs-CZ" sz="2600" dirty="0"/>
              <a:t>www jednotlivých středních škol</a:t>
            </a:r>
          </a:p>
          <a:p>
            <a:pPr marL="1084263" indent="-457200"/>
            <a:r>
              <a:rPr lang="cs-CZ" sz="2600" dirty="0">
                <a:hlinkClick r:id="rId4"/>
              </a:rPr>
              <a:t>www.msmt.cz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550653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87484"/>
            <a:ext cx="11477700" cy="4592141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Digitalizace procesu přijímacího řízení </a:t>
            </a:r>
            <a:r>
              <a:rPr lang="cs-CZ" dirty="0"/>
              <a:t>s možností podání přihlášky         v listinné podobě;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Zvýšení počtu podaných přihlášek </a:t>
            </a:r>
            <a:r>
              <a:rPr lang="cs-CZ" dirty="0"/>
              <a:t>pro 1. a 2. kolo;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Závazná prioritizace </a:t>
            </a:r>
            <a:r>
              <a:rPr lang="cs-CZ" dirty="0"/>
              <a:t>pořadí škol v přihlášce;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dirty="0"/>
              <a:t>Automatické </a:t>
            </a:r>
            <a:r>
              <a:rPr lang="cs-CZ" b="1" dirty="0"/>
              <a:t>přijetí</a:t>
            </a:r>
            <a:r>
              <a:rPr lang="cs-CZ" dirty="0"/>
              <a:t> do zvolené školy dle </a:t>
            </a:r>
            <a:r>
              <a:rPr lang="cs-CZ" b="1" dirty="0"/>
              <a:t>preferencí</a:t>
            </a:r>
            <a:r>
              <a:rPr lang="cs-CZ" dirty="0"/>
              <a:t> a zároveň výsledků přijímacího řízení na školu/obor </a:t>
            </a:r>
            <a:r>
              <a:rPr lang="cs-CZ" b="1" dirty="0"/>
              <a:t>nejvýše v pořadí</a:t>
            </a:r>
            <a:r>
              <a:rPr lang="cs-CZ" dirty="0"/>
              <a:t>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Zrušení zápisových lístků</a:t>
            </a:r>
            <a:r>
              <a:rPr lang="cs-CZ" dirty="0"/>
              <a:t> (pozor u oborů s TZ; ZŠ vydávají do konce listopadu);</a:t>
            </a:r>
          </a:p>
          <a:p>
            <a:pPr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cs-CZ" b="1" dirty="0"/>
              <a:t>Hodnocení předchozího vzdělávání </a:t>
            </a:r>
            <a:r>
              <a:rPr lang="cs-CZ" dirty="0"/>
              <a:t>přestává být povinnou součástí kritérií, </a:t>
            </a:r>
            <a:r>
              <a:rPr lang="cs-CZ" b="1" dirty="0"/>
              <a:t>zůstává jako možnost</a:t>
            </a:r>
            <a:r>
              <a:rPr lang="cs-CZ" dirty="0"/>
              <a:t>.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38663A9B-CB12-4737-9318-93B1754C1B03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142" y="241554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40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Změny v přijímacím řízení</a:t>
            </a:r>
            <a:r>
              <a:rPr lang="cs-CZ" sz="40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40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363287"/>
            <a:ext cx="11264900" cy="4916338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000"/>
              </a:spcAft>
              <a:buNone/>
            </a:pPr>
            <a:r>
              <a:rPr lang="cs-CZ" b="1" u="sng" dirty="0">
                <a:solidFill>
                  <a:srgbClr val="FF0000"/>
                </a:solidFill>
              </a:rPr>
              <a:t>Připravovaná právní úprava přijímacího řízení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zákon č. 561/2004 Sb.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>
                <a:solidFill>
                  <a:srgbClr val="FF0000"/>
                </a:solidFill>
              </a:rPr>
              <a:t>(školský zákon), ve znění pozdějších předpisů (sněmovní tisk 551/0);</a:t>
            </a:r>
          </a:p>
          <a:p>
            <a:pPr>
              <a:spcAft>
                <a:spcPts val="1000"/>
              </a:spcAft>
            </a:pPr>
            <a:r>
              <a:rPr lang="cs-CZ" b="1" dirty="0">
                <a:solidFill>
                  <a:srgbClr val="FF0000"/>
                </a:solidFill>
              </a:rPr>
              <a:t>vyhláška č. 353/2016 Sb.</a:t>
            </a:r>
            <a:r>
              <a:rPr lang="cs-CZ" dirty="0">
                <a:solidFill>
                  <a:srgbClr val="FF0000"/>
                </a:solidFill>
              </a:rPr>
              <a:t>, o přijímacím řízení ke střednímu vzdělávání, ve znění pozdějších předpisů - </a:t>
            </a:r>
            <a:r>
              <a:rPr lang="cs-CZ" b="1" dirty="0">
                <a:solidFill>
                  <a:srgbClr val="FF0000"/>
                </a:solidFill>
              </a:rPr>
              <a:t>bude nahrazena novým předpisem; </a:t>
            </a:r>
            <a:endParaRPr lang="cs-CZ" b="1" dirty="0"/>
          </a:p>
          <a:p>
            <a:pPr>
              <a:spcAft>
                <a:spcPts val="1000"/>
              </a:spcAft>
            </a:pPr>
            <a:r>
              <a:rPr lang="cs-CZ" b="1" dirty="0"/>
              <a:t>zákon č. 500/2004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(správní řád), ve znění pozdějších předpisů;</a:t>
            </a:r>
          </a:p>
          <a:p>
            <a:pPr>
              <a:spcAft>
                <a:spcPts val="1000"/>
              </a:spcAft>
            </a:pPr>
            <a:r>
              <a:rPr lang="cs-CZ" b="1" dirty="0"/>
              <a:t>nařízení vlády č. 211/2010 Sb.</a:t>
            </a:r>
            <a:r>
              <a:rPr lang="cs-CZ" dirty="0"/>
              <a:t>, o soustavě oborů vzdělání v základním, středním a vyšším odborném vzdělávání, ve znění pozdějších předpisů; </a:t>
            </a:r>
          </a:p>
          <a:p>
            <a:pPr>
              <a:spcAft>
                <a:spcPts val="1000"/>
              </a:spcAft>
            </a:pPr>
            <a:r>
              <a:rPr lang="cs-CZ" b="1" dirty="0"/>
              <a:t>zákon č. 67/2022 Sb.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o opatřeních v oblasti školství v souvislosti                         s ozbrojeným konfliktem na území Ukrajiny vyvolaným invazí vojsk Ruské   federace, v platném znění. 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355325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276654"/>
          </a:xfrm>
        </p:spPr>
        <p:txBody>
          <a:bodyPr>
            <a:normAutofit fontScale="77500" lnSpcReduction="20000"/>
          </a:bodyPr>
          <a:lstStyle/>
          <a:p>
            <a:endParaRPr lang="cs-CZ" sz="3400" b="1" dirty="0"/>
          </a:p>
          <a:p>
            <a:r>
              <a:rPr lang="cs-CZ" sz="3400" b="1" dirty="0"/>
              <a:t>1. termín: </a:t>
            </a:r>
            <a:r>
              <a:rPr lang="cs-CZ" sz="3400" b="1" dirty="0">
                <a:solidFill>
                  <a:srgbClr val="FF0000"/>
                </a:solidFill>
              </a:rPr>
              <a:t>12. dubna 2024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>
                <a:solidFill>
                  <a:srgbClr val="FF0000"/>
                </a:solidFill>
              </a:rPr>
              <a:t>16. dubna 2024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2. termín: </a:t>
            </a:r>
            <a:r>
              <a:rPr lang="cs-CZ" sz="3400" b="1" dirty="0">
                <a:solidFill>
                  <a:srgbClr val="FF0000"/>
                </a:solidFill>
              </a:rPr>
              <a:t>15. dubna 2024 </a:t>
            </a:r>
            <a:r>
              <a:rPr lang="cs-CZ" sz="3400" dirty="0"/>
              <a:t>(4leté obory, vč. NS) </a:t>
            </a:r>
          </a:p>
          <a:p>
            <a:pPr marL="0" indent="0">
              <a:buNone/>
            </a:pPr>
            <a:r>
              <a:rPr lang="cs-CZ" sz="3400" dirty="0"/>
              <a:t>                    </a:t>
            </a:r>
            <a:r>
              <a:rPr lang="cs-CZ" sz="3400" b="1" dirty="0">
                <a:solidFill>
                  <a:srgbClr val="FF0000"/>
                </a:solidFill>
              </a:rPr>
              <a:t>17. dubna 2024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r>
              <a:rPr lang="cs-CZ" sz="3400" dirty="0"/>
              <a:t>                    		</a:t>
            </a:r>
          </a:p>
          <a:p>
            <a:pPr marL="0" indent="0">
              <a:buNone/>
            </a:pPr>
            <a:r>
              <a:rPr lang="cs-CZ" sz="3400" b="1" dirty="0"/>
              <a:t>Náhradní termín </a:t>
            </a:r>
            <a:r>
              <a:rPr lang="cs-CZ" sz="3400" dirty="0"/>
              <a:t>(všechny obory vzdělání)</a:t>
            </a:r>
          </a:p>
          <a:p>
            <a:pPr marL="0" indent="0">
              <a:buNone/>
            </a:pPr>
            <a:r>
              <a:rPr lang="cs-CZ" sz="3400" dirty="0"/>
              <a:t>    1. termín: </a:t>
            </a:r>
            <a:r>
              <a:rPr lang="cs-CZ" sz="3400" b="1" dirty="0">
                <a:solidFill>
                  <a:srgbClr val="FF0000"/>
                </a:solidFill>
              </a:rPr>
              <a:t>29. dubna 2024</a:t>
            </a:r>
            <a:endParaRPr lang="cs-CZ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dirty="0"/>
              <a:t>    2. termín: </a:t>
            </a:r>
            <a:r>
              <a:rPr lang="cs-CZ" sz="3400" b="1" dirty="0">
                <a:solidFill>
                  <a:srgbClr val="FF0000"/>
                </a:solidFill>
              </a:rPr>
              <a:t>30. dubna 2024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600" dirty="0"/>
              <a:t>MŠMT může v souladu s § 184a, odst. 4 ŠZ stanovit odlišný způsob nebo podmínky přijímání ke vzdělávání (krizový zákon, karanténa…)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481799" cy="4954203"/>
          </a:xfrm>
        </p:spPr>
        <p:txBody>
          <a:bodyPr>
            <a:normAutofit/>
          </a:bodyPr>
          <a:lstStyle/>
          <a:p>
            <a:pPr algn="just"/>
            <a:r>
              <a:rPr lang="cs-CZ" sz="2600" b="1" u="sng" dirty="0">
                <a:solidFill>
                  <a:srgbClr val="FF0000"/>
                </a:solidFill>
              </a:rPr>
              <a:t>Zvýšení počtu na 3 přihlášky</a:t>
            </a:r>
            <a:r>
              <a:rPr lang="cs-CZ" sz="2600" b="1" dirty="0"/>
              <a:t> do oborů bez talentové zkoušky</a:t>
            </a:r>
            <a:r>
              <a:rPr lang="cs-CZ" sz="2600" dirty="0"/>
              <a:t> </a:t>
            </a:r>
          </a:p>
          <a:p>
            <a:pPr algn="just"/>
            <a:r>
              <a:rPr lang="cs-CZ" sz="2600" b="1" u="sng" dirty="0">
                <a:solidFill>
                  <a:srgbClr val="FF0000"/>
                </a:solidFill>
              </a:rPr>
              <a:t>Zachování počtu 2 přihlášek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b="1" dirty="0"/>
              <a:t>do oborů s talentovou zkouškou</a:t>
            </a:r>
          </a:p>
          <a:p>
            <a:pPr marL="0" indent="0" algn="just">
              <a:buNone/>
            </a:pPr>
            <a:endParaRPr lang="cs-CZ" sz="2600" b="1" dirty="0"/>
          </a:p>
          <a:p>
            <a:pPr algn="just"/>
            <a:r>
              <a:rPr lang="cs-CZ" sz="2600" b="1" dirty="0"/>
              <a:t>pořadí škol </a:t>
            </a:r>
            <a:r>
              <a:rPr lang="cs-CZ" sz="2600" dirty="0"/>
              <a:t>se v přihlášce nově 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(důraz na co nejpečlivější výběr oboru při podání přihlášky - </a:t>
            </a:r>
            <a:r>
              <a:rPr lang="cs-CZ" sz="2600" b="1" dirty="0"/>
              <a:t>po uplynutí termínu pro podání přihlášky již nelze pořadí měnit</a:t>
            </a:r>
            <a:r>
              <a:rPr lang="cs-CZ" sz="2600" dirty="0"/>
              <a:t>), na všech přihláškách jsou obory </a:t>
            </a:r>
            <a:r>
              <a:rPr lang="cs-CZ" sz="2600" b="1" dirty="0"/>
              <a:t>ve stejném pořadí</a:t>
            </a: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b="1" dirty="0"/>
              <a:t>Termín pro podání přihlášky: </a:t>
            </a:r>
            <a:r>
              <a:rPr lang="cs-CZ" sz="2600" b="1" u="sng" dirty="0">
                <a:solidFill>
                  <a:srgbClr val="FF0000"/>
                </a:solidFill>
              </a:rPr>
              <a:t>20. února 2024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b="1" dirty="0"/>
              <a:t>(nejdříve 1. února 2024)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Součástí přihlášky jsou </a:t>
            </a:r>
            <a:r>
              <a:rPr lang="cs-CZ" sz="2400" b="1" dirty="0">
                <a:solidFill>
                  <a:srgbClr val="FF0000"/>
                </a:solidFill>
              </a:rPr>
              <a:t>prosté kopie dokladů </a:t>
            </a:r>
            <a:r>
              <a:rPr lang="cs-CZ" sz="2400" dirty="0"/>
              <a:t>stanovených vyhláškou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Možnosti podání přihlášky</a:t>
            </a:r>
            <a:r>
              <a:rPr lang="cs-CZ" b="1" dirty="0"/>
              <a:t> </a:t>
            </a:r>
            <a:r>
              <a:rPr lang="cs-CZ" dirty="0"/>
              <a:t>(rovnocenné formy)</a:t>
            </a:r>
            <a:endParaRPr lang="cs-CZ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plně digitalizovaná přihláška </a:t>
            </a:r>
            <a:r>
              <a:rPr lang="cs-CZ" dirty="0"/>
              <a:t>(prostřednictvím informačního systému) na základě prokázání totožnosti s využitím prostředku pro elektronickou identifikaci (stvrzením přihlášky je přihláška podána do všech škol);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částečně digitalizovaná </a:t>
            </a:r>
            <a:r>
              <a:rPr lang="cs-CZ" dirty="0"/>
              <a:t>přihláška formou výpisu z informačního systému (není třeba prokázání totožnosti s využitím elektronické identifikace) - vygenerovaný výpis se odesílá běžným způsobem do škol);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>
                <a:solidFill>
                  <a:srgbClr val="FF0000"/>
                </a:solidFill>
              </a:rPr>
              <a:t>papírový tiskopis přihlášky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- listinná přihláška se shodným pořadím oborů na všech tiskopisech.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Dosavadní podpis uchazeče se nahrazuje </a:t>
            </a:r>
            <a:r>
              <a:rPr lang="cs-CZ" b="1" dirty="0"/>
              <a:t>čestným prohlášením podávající osoby</a:t>
            </a:r>
            <a:r>
              <a:rPr lang="cs-CZ" dirty="0"/>
              <a:t> (nezletilý uchazeč souhlasí s podáním a obsahem).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Možnosti podání přihlášky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466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363574" cy="498091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u="sng" dirty="0">
                <a:solidFill>
                  <a:srgbClr val="FF0000"/>
                </a:solidFill>
              </a:rPr>
              <a:t>Místo konání </a:t>
            </a:r>
            <a:r>
              <a:rPr lang="cs-CZ" sz="2600" b="1" dirty="0">
                <a:solidFill>
                  <a:srgbClr val="FF0000"/>
                </a:solidFill>
              </a:rPr>
              <a:t>jednotné zkoušky </a:t>
            </a:r>
            <a:r>
              <a:rPr lang="cs-CZ" sz="2600" b="1" dirty="0"/>
              <a:t>určí Centrum 1. března</a:t>
            </a:r>
            <a:r>
              <a:rPr lang="cs-CZ" sz="2600" dirty="0"/>
              <a:t>, a to jednu ze škol s oborem vzdělání s MZ, kam se uchazeč hlásí.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dirty="0"/>
              <a:t>Na oba termíny </a:t>
            </a:r>
            <a:r>
              <a:rPr lang="cs-CZ" sz="2600" b="1" u="sng" dirty="0">
                <a:solidFill>
                  <a:srgbClr val="FF0000"/>
                </a:solidFill>
              </a:rPr>
              <a:t>může být určena stejná škola</a:t>
            </a:r>
            <a:r>
              <a:rPr lang="cs-CZ" sz="2600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Pozvánku</a:t>
            </a:r>
            <a:r>
              <a:rPr lang="cs-CZ" sz="2600" dirty="0"/>
              <a:t> zasílá uchazeči ředitel SŠ nejpozději 14 dní před konáním zkoušek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Uchazeč, který se hlásí</a:t>
            </a:r>
            <a:r>
              <a:rPr lang="cs-CZ" sz="2600" b="1" dirty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>
                <a:solidFill>
                  <a:srgbClr val="FF0000"/>
                </a:solidFill>
              </a:rPr>
              <a:t>právo konat dva termíny JPZ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Školní přijímací zkouška </a:t>
            </a:r>
            <a:r>
              <a:rPr lang="cs-CZ" sz="2600" dirty="0"/>
              <a:t>(může být stanovena) - koná se v období </a:t>
            </a:r>
            <a:r>
              <a:rPr lang="cs-CZ" sz="2600" b="1" dirty="0">
                <a:solidFill>
                  <a:srgbClr val="FF0000"/>
                </a:solidFill>
              </a:rPr>
              <a:t>od 15. 3. do 23. 4.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------------------------------------------------------------------------------------------------------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Průběh a délka JPZ </a:t>
            </a:r>
            <a:r>
              <a:rPr lang="cs-CZ" sz="2600" u="sng" dirty="0"/>
              <a:t>(nezměněno)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Český jazyka a literatura (60 minut);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Matematika a její aplikace (70 minut).</a:t>
            </a:r>
            <a:endParaRPr lang="cs-CZ" sz="2600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zkouška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30285"/>
            <a:ext cx="11264900" cy="5049340"/>
          </a:xfrm>
        </p:spPr>
        <p:txBody>
          <a:bodyPr>
            <a:noAutofit/>
          </a:bodyPr>
          <a:lstStyle/>
          <a:p>
            <a:pPr lvl="0">
              <a:spcBef>
                <a:spcPts val="500"/>
              </a:spcBef>
            </a:pPr>
            <a:r>
              <a:rPr lang="cs-CZ" sz="2600" b="1" dirty="0"/>
              <a:t>Jednotný termín zveřejnění výsledků </a:t>
            </a:r>
            <a:r>
              <a:rPr lang="cs-CZ" sz="2600" dirty="0"/>
              <a:t>všemi středními školami - stanoven vyhláškou (cca 15. května 2024);</a:t>
            </a:r>
          </a:p>
          <a:p>
            <a:pPr lvl="0">
              <a:spcBef>
                <a:spcPts val="500"/>
              </a:spcBef>
            </a:pPr>
            <a:r>
              <a:rPr lang="cs-CZ" sz="2600" dirty="0"/>
              <a:t>Pokud nelze  přijmout všechny úspěšné uchazeče, rozhoduje jejich pořadí;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Důsledek prioritizace </a:t>
            </a:r>
            <a:r>
              <a:rPr lang="cs-CZ" sz="2600" dirty="0"/>
              <a:t>- uchazeč </a:t>
            </a:r>
            <a:r>
              <a:rPr lang="cs-CZ" sz="2600" b="1" u="sng" dirty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(který        v přihlášce upřednostnil), </a:t>
            </a:r>
            <a:r>
              <a:rPr lang="cs-CZ" sz="2600" b="1" u="sng" dirty="0">
                <a:solidFill>
                  <a:srgbClr val="FF0000"/>
                </a:solidFill>
              </a:rPr>
              <a:t>do ostatních oborů není přijat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Rozhodnutí o přijetí či nepřijetí </a:t>
            </a:r>
            <a:r>
              <a:rPr lang="cs-CZ" sz="2600" dirty="0"/>
              <a:t>bude uchazečům </a:t>
            </a:r>
            <a:r>
              <a:rPr lang="cs-CZ" sz="2600" b="1" dirty="0"/>
              <a:t>oznámeno zveřejněním seznamu </a:t>
            </a:r>
            <a:r>
              <a:rPr lang="cs-CZ" sz="2600" dirty="0"/>
              <a:t>- </a:t>
            </a:r>
            <a:r>
              <a:rPr lang="cs-CZ" sz="2600" b="1" u="sng" dirty="0">
                <a:solidFill>
                  <a:srgbClr val="FF0000"/>
                </a:solidFill>
              </a:rPr>
              <a:t>rozhodnutí se 1. a 2. kole nevyhotovuje         v písemné formě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Vzdání se práva na přijetí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nová možnost, jak zvrátit přijetí v 1. kole (volné místo se obsazuje až v dalších kolech přijímacího řízení); pokud     v rámci 1. kola není uchazeč přijat, může se účastnit dalších kol přijímacího řízení;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Odvolání</a:t>
            </a:r>
            <a:r>
              <a:rPr lang="cs-CZ" sz="2600" dirty="0"/>
              <a:t> - možnost podání odvolání do 3. pracovních dnů po zveřejnění seznamu, smysl má pouze v případě pochybení řízení.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97096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6068291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Organizuje se jednotně;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Do 2. kola se může hlásit uchazeč, který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nebyl přijat v prvním kole </a:t>
            </a:r>
            <a:r>
              <a:rPr lang="cs-CZ" sz="2600" dirty="0">
                <a:cs typeface="Arial" pitchFamily="34" charset="0"/>
              </a:rPr>
              <a:t>nebo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vzdal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práva na přijetí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Nově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musí</a:t>
            </a:r>
            <a:r>
              <a:rPr lang="cs-CZ" sz="2600" b="1" dirty="0">
                <a:cs typeface="Arial" pitchFamily="34" charset="0"/>
              </a:rPr>
              <a:t> být zohledněny výsledky JPZ, </a:t>
            </a:r>
            <a:r>
              <a:rPr lang="cs-CZ" sz="2600" dirty="0">
                <a:cs typeface="Arial" pitchFamily="34" charset="0"/>
              </a:rPr>
              <a:t>pokud je uchazeč v 1. kole nekonal, nemůže se hlásit do maturitního oboru;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Školní nebo talentová zkouška se koná pouze v </a:t>
            </a:r>
            <a:r>
              <a:rPr lang="cs-CZ" sz="2600" b="1" dirty="0">
                <a:cs typeface="Arial" pitchFamily="34" charset="0"/>
              </a:rPr>
              <a:t>jednom termínu                (8. 6. - 12. 6.)</a:t>
            </a:r>
            <a:r>
              <a:rPr lang="cs-CZ" sz="2600" dirty="0">
                <a:cs typeface="Arial" pitchFamily="34" charset="0"/>
              </a:rPr>
              <a:t>, </a:t>
            </a:r>
            <a:r>
              <a:rPr lang="cs-CZ" sz="2600" b="1" dirty="0">
                <a:cs typeface="Arial" pitchFamily="34" charset="0"/>
              </a:rPr>
              <a:t>náhradní termín se nekoná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Postupuje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obdobně jako v 1. kole</a:t>
            </a:r>
            <a:r>
              <a:rPr lang="cs-CZ" sz="2600" dirty="0">
                <a:cs typeface="Arial" pitchFamily="34" charset="0"/>
              </a:rPr>
              <a:t>, včetně prioritizace, tří způsobů podání přihlášky, možnost podání počtu tří přihlášek (ne více), zveřejnění výsledků </a:t>
            </a:r>
            <a:r>
              <a:rPr lang="cs-CZ" sz="2600" b="1" dirty="0">
                <a:cs typeface="Arial" pitchFamily="34" charset="0"/>
              </a:rPr>
              <a:t>21. 6.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Termín podání přihlášek: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května 2024.</a:t>
            </a:r>
          </a:p>
          <a:p>
            <a:pPr marL="0" indent="0">
              <a:spcAft>
                <a:spcPts val="600"/>
              </a:spcAft>
              <a:buNone/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kolo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5765</TotalTime>
  <Words>1253</Words>
  <Application>Microsoft Office PowerPoint</Application>
  <PresentationFormat>Širokoúhlá obrazovka</PresentationFormat>
  <Paragraphs>113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Degular</vt:lpstr>
      <vt:lpstr>Wingdings</vt:lpstr>
      <vt:lpstr>Motiv Office</vt:lpstr>
      <vt:lpstr>Přijímací řízení pro školní rok  2024 - 2025 </vt:lpstr>
      <vt:lpstr>Změny v přijímacím řízení (návrh) </vt:lpstr>
      <vt:lpstr>Právní předpisy</vt:lpstr>
      <vt:lpstr>Termíny jednotných přijímacích zkoušek</vt:lpstr>
      <vt:lpstr>Přihlášky (návrh) </vt:lpstr>
      <vt:lpstr>Možnosti podání přihlášky (návrh) </vt:lpstr>
      <vt:lpstr>Jednotná přijímací zkouška (návrh) </vt:lpstr>
      <vt:lpstr>Výsledek přijímacího řízení (návrh) </vt:lpstr>
      <vt:lpstr>2. kolo přijímacího řízení (návrh) </vt:lpstr>
      <vt:lpstr>3. a další kola přijímacího řízení (návrh) </vt:lpstr>
      <vt:lpstr>Obory s talentovou zkouškou, konzervatoř</vt:lpstr>
      <vt:lpstr>Forma JPZ u uchazečů se SVP</vt:lpstr>
      <vt:lpstr>Informační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PC-12-Administrativa</cp:lastModifiedBy>
  <cp:revision>210</cp:revision>
  <cp:lastPrinted>2022-09-21T11:34:27Z</cp:lastPrinted>
  <dcterms:created xsi:type="dcterms:W3CDTF">2021-08-21T22:30:26Z</dcterms:created>
  <dcterms:modified xsi:type="dcterms:W3CDTF">2023-11-09T11:01:10Z</dcterms:modified>
</cp:coreProperties>
</file>